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5" r:id="rId6"/>
    <p:sldId id="271" r:id="rId7"/>
    <p:sldId id="268" r:id="rId8"/>
    <p:sldId id="269" r:id="rId9"/>
    <p:sldId id="270" r:id="rId10"/>
    <p:sldId id="263" r:id="rId11"/>
    <p:sldId id="264" r:id="rId12"/>
    <p:sldId id="267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4" roundtripDataSignature="AMtx7mjeTWL8p2W8nQ3lmevjYDs/Ahwy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DF1141-1C16-4686-9862-09F1F05FDFA8}" v="15" dt="2022-11-05T03:47:52.0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" name="Google Shape;11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0C30-81F5-D3B9-CBFE-6736766C37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FC9920-AE69-AF7D-A7C5-ADA2C2CF2D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11F1E-AF6C-4BB5-5CAF-8428F3B5E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BA6C6-3E4A-0E0E-11C2-5BFD7F9B7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18E06-FE25-B50B-FA25-AEAB8D02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19460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64A4C-58C2-FC35-8497-73CD8615F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ED919-FFC4-285F-413A-EAF1E601C3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E3695-588D-AA90-CC7B-9A9F0B016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D5BEE-0BCA-6F61-A13D-D0C22643E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2992B-B2E5-0EC9-61D3-A99606B0F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774100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D0BDBD-BF6F-766C-CAC4-630FE2A59C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7472FA-5DE9-CB6B-D4D5-AE9C4BC46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4C3A0-6813-7CA2-D7A8-27A130FB8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E27E0-3C3F-57ED-CC26-1AA3F705F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E7EDA-8844-E126-F9A3-AF906C7BD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604591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C14E-1B22-B49F-65B6-B56050073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15D1A-654E-96A8-6836-BFDC74159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36EA7-15B5-E0BA-58C5-7AC1F506B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8E463-7DD9-0536-B0B8-C0B2B6793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B591B-24C3-3740-D60A-EA0DB8D6F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973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38FA7-A79F-A43E-A0CF-1D78744F8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4D1C70-9C18-BF2D-A189-B7BB01BDF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96AF4-90E2-FB59-1106-E3F170370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B90FF-1374-A0F7-C009-BE37B38BF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2C5AB-2DC4-3F53-9DAA-4F3BAA493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36048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AFC66-56EF-2F0E-80E6-20AD3B15D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EBC92-E712-2441-DD7C-EB9734C731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0F604B-A006-2F62-DC16-95B6F8649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54DC7-732D-1417-5F36-DA5D110D4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44EBED-E286-A8EC-EADF-F511E4A94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AE490A-3DE1-096B-E1F2-E4F609130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03782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64532-D37D-BAFA-DDDB-31C2F4105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F7589-4361-FD00-2F18-DA39A947E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2CE5FD-6FCC-D5A9-BDD7-CA68DB3EC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FF7B85-1795-8A63-7B8C-9DA6F1FF0A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725F2E-60CF-D5A7-449C-454A2E48B5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EC5592-5ECA-0368-F616-8DAC44516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A5691C-F461-FAA6-BB32-58FB11B6D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10C338-9DC2-00AD-597F-22D0A0943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4553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3D4B0-6723-6990-81AD-BCDD01A4D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7F61C7-1755-9CEE-0565-0DD23F505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228010-EAF6-CC1C-8EBA-759238A35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D18D2E-D894-7BC7-7C98-8BA1CA116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542315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89487E-F1D7-37C1-8BD3-AF6456AFD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B23550-5791-A1C4-133C-93520F9A8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B0B34-7DD1-88ED-736B-709651429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8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A6FDB-3B51-D4F6-0ED3-CFC8ED3BA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AF493-CB20-0DEF-7857-77E347F91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345661-8D6E-2477-A191-697A16886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26630C-DDFD-A52B-B504-05193D34F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9038D1-09D0-17FB-3FF8-E2C315A47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8E42D-F35A-7010-6A9A-102BEF0C9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45672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E94A-3A73-9BF8-4E58-BC529BE3C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0326EC-1CA5-2281-46B8-90FC05B6E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C66255-44EE-90D4-E9FE-F6A960742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784586-AE64-1FED-C06B-54AAAEDC7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F94EB-F415-A83A-A353-B71311F30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56AD46-269E-6F29-F792-476B62DF0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883017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447A61-3002-CC58-880E-D862A3FE2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3E173-D2A1-4638-B5C2-C8AC97A34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B1C54-E590-37B5-8297-37AAF1326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C01DFF-EF0A-46BE-BC89-B0BDDCEB0353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FBB0D-D9D4-3605-ED01-E27F891C8F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82C01-7D1E-5313-513E-56DE3C1D8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426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"/>
          <p:cNvSpPr txBox="1">
            <a:spLocks noGrp="1"/>
          </p:cNvSpPr>
          <p:nvPr>
            <p:ph type="ctrTitle"/>
          </p:nvPr>
        </p:nvSpPr>
        <p:spPr>
          <a:xfrm>
            <a:off x="2495001" y="663965"/>
            <a:ext cx="7849161" cy="1249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sz="4400" dirty="0"/>
              <a:t>DROWSINESS DETECTION SYSTEM</a:t>
            </a:r>
            <a:endParaRPr dirty="0"/>
          </a:p>
        </p:txBody>
      </p:sp>
      <p:sp>
        <p:nvSpPr>
          <p:cNvPr id="71" name="Google Shape;71;p1"/>
          <p:cNvSpPr txBox="1"/>
          <p:nvPr/>
        </p:nvSpPr>
        <p:spPr>
          <a:xfrm>
            <a:off x="1219509" y="2412941"/>
            <a:ext cx="10203503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TU2F1920036                                                                                                    Rohit Barhate </a:t>
            </a:r>
            <a:endParaRPr sz="20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TU2F1920034                                                                                                    Darshan Desai </a:t>
            </a:r>
            <a:endParaRPr sz="20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TU2F1920030                                                                                                    Vivek Sharma </a:t>
            </a:r>
            <a:endParaRPr sz="20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TU2F1920020                                                                                                    Yash Bhagwat </a:t>
            </a:r>
            <a:endParaRPr sz="20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7A6FA406-A67C-765D-7058-72503D76AA51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97590" y="390896"/>
            <a:ext cx="2072005" cy="835660"/>
          </a:xfrm>
          <a:prstGeom prst="rect">
            <a:avLst/>
          </a:prstGeom>
          <a:ln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A7D7AE-F569-1EB5-D11C-42045E1AF3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F2C755-FB61-9B0A-2801-9C1BA692CBC8}"/>
              </a:ext>
            </a:extLst>
          </p:cNvPr>
          <p:cNvSpPr txBox="1"/>
          <p:nvPr/>
        </p:nvSpPr>
        <p:spPr>
          <a:xfrm>
            <a:off x="4962938" y="4122059"/>
            <a:ext cx="22661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Atul Kadam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9567F7-8829-E0A7-CFAC-E7D81B1DC7A4}"/>
              </a:ext>
            </a:extLst>
          </p:cNvPr>
          <p:cNvSpPr txBox="1"/>
          <p:nvPr/>
        </p:nvSpPr>
        <p:spPr>
          <a:xfrm>
            <a:off x="3626541" y="5539837"/>
            <a:ext cx="49389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Electronics and Telecommunication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Terna Engineering College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2022-23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>
            <a:spLocks noGrp="1"/>
          </p:cNvSpPr>
          <p:nvPr>
            <p:ph type="title"/>
          </p:nvPr>
        </p:nvSpPr>
        <p:spPr>
          <a:xfrm>
            <a:off x="2321361" y="1590582"/>
            <a:ext cx="754927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dirty="0"/>
              <a:t>LIMITATIONS AND CHALLANGES</a:t>
            </a:r>
            <a:endParaRPr dirty="0"/>
          </a:p>
        </p:txBody>
      </p:sp>
      <p:sp>
        <p:nvSpPr>
          <p:cNvPr id="116" name="Google Shape;116;p10"/>
          <p:cNvSpPr txBox="1">
            <a:spLocks noGrp="1"/>
          </p:cNvSpPr>
          <p:nvPr>
            <p:ph idx="1"/>
          </p:nvPr>
        </p:nvSpPr>
        <p:spPr>
          <a:xfrm>
            <a:off x="838200" y="3124200"/>
            <a:ext cx="10515600" cy="2295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indent="-387350">
              <a:spcBef>
                <a:spcPts val="0"/>
              </a:spcBef>
              <a:buSzPts val="2500"/>
              <a:buFont typeface="Arial" panose="020B0604020202020204" pitchFamily="34" charset="0"/>
              <a:buChar char="●"/>
            </a:pPr>
            <a:r>
              <a:rPr lang="en-US" sz="2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 during the project</a:t>
            </a:r>
            <a:r>
              <a:rPr lang="en-IN" sz="2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387350">
              <a:spcBef>
                <a:spcPts val="0"/>
              </a:spcBef>
              <a:buSzPts val="2500"/>
              <a:buFont typeface="Arial" panose="020B0604020202020204" pitchFamily="34" charset="0"/>
              <a:buChar char="●"/>
            </a:pPr>
            <a:r>
              <a:rPr lang="en-IN" sz="2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the system.</a:t>
            </a:r>
          </a:p>
          <a:p>
            <a:pPr marL="457200" indent="-387350">
              <a:spcBef>
                <a:spcPts val="0"/>
              </a:spcBef>
              <a:buSzPts val="2500"/>
              <a:buFont typeface="Arial" panose="020B0604020202020204" pitchFamily="34" charset="0"/>
              <a:buChar char="●"/>
            </a:pPr>
            <a:r>
              <a:rPr lang="en-IN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improvements.</a:t>
            </a:r>
          </a:p>
          <a:p>
            <a:pPr marL="457200" indent="-387350">
              <a:spcBef>
                <a:spcPts val="0"/>
              </a:spcBef>
              <a:buSzPts val="2500"/>
              <a:buFont typeface="Arial" panose="020B0604020202020204" pitchFamily="34" charset="0"/>
              <a:buChar char="●"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Potential impact on reducing accidents and fatalities</a:t>
            </a:r>
            <a:endParaRPr lang="en-IN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387350">
              <a:spcBef>
                <a:spcPts val="0"/>
              </a:spcBef>
              <a:buSzPts val="2500"/>
              <a:buFont typeface="Arial" panose="020B0604020202020204" pitchFamily="34" charset="0"/>
              <a:buChar char="●"/>
            </a:pPr>
            <a:r>
              <a:rPr lang="en-US" sz="2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applications and extensions of the system</a:t>
            </a:r>
            <a:endParaRPr lang="en-IN" sz="28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4150" indent="0">
              <a:spcBef>
                <a:spcPts val="0"/>
              </a:spcBef>
              <a:buSzPts val="2500"/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CD3AF0B6-38D6-C951-E1C9-E514D4BD3811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97590" y="390896"/>
            <a:ext cx="2072005" cy="835660"/>
          </a:xfrm>
          <a:prstGeom prst="rect">
            <a:avLst/>
          </a:prstGeom>
          <a:ln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F3FD5E-91BA-80E5-3240-162F6228D3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"/>
          <p:cNvSpPr txBox="1">
            <a:spLocks noGrp="1"/>
          </p:cNvSpPr>
          <p:nvPr>
            <p:ph type="title"/>
          </p:nvPr>
        </p:nvSpPr>
        <p:spPr>
          <a:xfrm>
            <a:off x="4140868" y="1522347"/>
            <a:ext cx="3910263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dirty="0"/>
              <a:t>CONCLUSION</a:t>
            </a:r>
            <a:endParaRPr dirty="0"/>
          </a:p>
        </p:txBody>
      </p:sp>
      <p:sp>
        <p:nvSpPr>
          <p:cNvPr id="122" name="Google Shape;122;p11"/>
          <p:cNvSpPr txBox="1">
            <a:spLocks noGrp="1"/>
          </p:cNvSpPr>
          <p:nvPr>
            <p:ph idx="1"/>
          </p:nvPr>
        </p:nvSpPr>
        <p:spPr>
          <a:xfrm>
            <a:off x="838199" y="3138048"/>
            <a:ext cx="10515600" cy="2759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273050">
              <a:spcBef>
                <a:spcPts val="0"/>
              </a:spcBef>
              <a:buSzPts val="3500"/>
              <a:buFont typeface="Arial" panose="020B0604020202020204" pitchFamily="34" charset="0"/>
              <a:buChar char="●"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 of the project </a:t>
            </a:r>
          </a:p>
          <a:p>
            <a:pPr indent="-273050">
              <a:spcBef>
                <a:spcPts val="0"/>
              </a:spcBef>
              <a:buSzPts val="3500"/>
              <a:buFont typeface="Arial" panose="020B0604020202020204" pitchFamily="34" charset="0"/>
              <a:buChar char="●"/>
            </a:pPr>
            <a:r>
              <a:rPr lang="en-IN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Highly accurate and non-invasive approach for reliable detection of drowsiness without annoyance and interference with the driver was presented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2730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00"/>
              <a:buChar char="●"/>
            </a:pPr>
            <a:r>
              <a:rPr lang="en-IN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Even with presence of such systems accidents can occur due to poor implementation.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2F665B21-35C8-6393-1327-E0E34E31EA39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97590" y="390896"/>
            <a:ext cx="2072005" cy="835660"/>
          </a:xfrm>
          <a:prstGeom prst="rect">
            <a:avLst/>
          </a:prstGeom>
          <a:ln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AE2255-37FF-B88D-AB94-A1647252E1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4BA14-1F6A-DC78-703D-FCEB18E1E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875402"/>
          </a:xfrm>
        </p:spPr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F261B7-405E-9A58-6376-6A6179F255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4967" y="2322049"/>
            <a:ext cx="9502066" cy="4036604"/>
          </a:xfrm>
        </p:spPr>
        <p:txBody>
          <a:bodyPr>
            <a:normAutofit fontScale="47500" lnSpcReduction="20000"/>
          </a:bodyPr>
          <a:lstStyle/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R. Grace, V. E. Byrne, D. M. Bierman, J.-M. Legrand, D. </a:t>
            </a:r>
            <a:r>
              <a:rPr lang="en-IN" sz="2200" dirty="0" err="1"/>
              <a:t>Gricourt</a:t>
            </a:r>
            <a:r>
              <a:rPr lang="en-IN" sz="2200" dirty="0"/>
              <a:t>, B. Davis, et al., "A drowsy driver detection system for heavy vehicles," in Digital Avionics Systems Conference, 1998. Proceedings., 17th DASC. The AIAA/IEEE/SAE, 1998, pp. I36/1-I36/8 vol. 2.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Yan, J.-J., </a:t>
            </a:r>
            <a:r>
              <a:rPr lang="en-IN" sz="2200" dirty="0" err="1"/>
              <a:t>Kuo</a:t>
            </a:r>
            <a:r>
              <a:rPr lang="en-IN" sz="2200" dirty="0"/>
              <a:t>, H.-H., Lin, Y.-F., &amp; Liao, T.-L. (2016). Real-Time Driver Drowsiness Detection System. Based on PERCLOS and Grayscale Image Processing. 2016 International Symposium on Computer, Consumer and Control (IS3C).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S. </a:t>
            </a:r>
            <a:r>
              <a:rPr lang="en-IN" sz="2200" dirty="0" err="1"/>
              <a:t>Kailasam</a:t>
            </a:r>
            <a:r>
              <a:rPr lang="en-IN" sz="2200" dirty="0"/>
              <a:t>, M. </a:t>
            </a:r>
            <a:r>
              <a:rPr lang="en-IN" sz="2200" dirty="0" err="1"/>
              <a:t>Karthiga</a:t>
            </a:r>
            <a:r>
              <a:rPr lang="en-IN" sz="2200" dirty="0"/>
              <a:t>, R. M. Priyadarshini, K. </a:t>
            </a:r>
            <a:r>
              <a:rPr lang="en-IN" sz="2200" dirty="0" err="1"/>
              <a:t>Kartheeban</a:t>
            </a:r>
            <a:r>
              <a:rPr lang="en-IN" sz="2200" dirty="0"/>
              <a:t> and K. </a:t>
            </a:r>
            <a:r>
              <a:rPr lang="en-IN" sz="2200" dirty="0" err="1"/>
              <a:t>Anithadevi</a:t>
            </a:r>
            <a:r>
              <a:rPr lang="en-IN" sz="2200" dirty="0"/>
              <a:t>, "Accident Alert System for Driver Using Face Recognition," 2019 IEEE International Conference on Intelligent Techniques in Control, Optimization and Signal Processing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Challenges of Driver Drowsiness Prediction: The Remaining Steps to Implementation (2021) Emma Perkins, </a:t>
            </a:r>
            <a:r>
              <a:rPr lang="en-IN" sz="2200" dirty="0" err="1"/>
              <a:t>Chiranjibi</a:t>
            </a:r>
            <a:r>
              <a:rPr lang="en-IN" sz="2200" dirty="0"/>
              <a:t> </a:t>
            </a:r>
            <a:r>
              <a:rPr lang="en-IN" sz="2200" dirty="0" err="1"/>
              <a:t>Sitaula</a:t>
            </a:r>
            <a:r>
              <a:rPr lang="en-IN" sz="2200" dirty="0"/>
              <a:t>, Michael Burke, Member, IEEE and Faezeh </a:t>
            </a:r>
            <a:r>
              <a:rPr lang="en-IN" sz="2200" dirty="0" err="1"/>
              <a:t>Marzbanrad</a:t>
            </a:r>
            <a:r>
              <a:rPr lang="en-IN" sz="2200" dirty="0"/>
              <a:t>, Senior Member, IEEE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M. Ramzan, H. U. Khan, S. M. Awan, A. Ismail, M. Ilyas, and A. Mahmood, “A survey on state-of-the-art drowsiness detection techniques,” IEEE Access, vol. 7, pp. 61 904–61 919, 2019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X. Hu and G. </a:t>
            </a:r>
            <a:r>
              <a:rPr lang="en-IN" sz="2200" dirty="0" err="1"/>
              <a:t>Lodewijks</a:t>
            </a:r>
            <a:r>
              <a:rPr lang="en-IN" sz="2200" dirty="0"/>
              <a:t>, “Detecting fatigue in car drivers and aircraft pilots by using non-invasive measures: The value of differentiation of sleepiness and mental fatigue,” Journal of Safety Research, vol. 72, pp. 173–187, 2020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A. Chowdhury, R. </a:t>
            </a:r>
            <a:r>
              <a:rPr lang="en-IN" sz="2200" dirty="0" err="1"/>
              <a:t>Shankaran</a:t>
            </a:r>
            <a:r>
              <a:rPr lang="en-IN" sz="2200" dirty="0"/>
              <a:t>, M. </a:t>
            </a:r>
            <a:r>
              <a:rPr lang="en-IN" sz="2200" dirty="0" err="1"/>
              <a:t>Kavakli</a:t>
            </a:r>
            <a:r>
              <a:rPr lang="en-IN" sz="2200" dirty="0"/>
              <a:t>, and M. M. Haque, “Sensor applications and physiological features in drivers’ drowsiness detection A review,” IEEE Sensors Journal, vol. 18, no. 8, pp. 3055–3067, 2018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https://www.ncbi.nlm.nih.gov/pmc/articles/PMC3571819/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https://morth.nic.in/sites/default/files/Road_Accidents_in_India_2019.pdf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https://crashstats.nhtsa.dot.gov/Api/Public/ViewPublication/813337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https://www.globalncap.org/safercarsforindia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http://dlib.net/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IN" sz="2200" dirty="0"/>
              <a:t>https://towardsdatascience.com/face-detection-models-which-to-use-and-whyd263e82c302</a:t>
            </a:r>
            <a:endParaRPr lang="en-IN" dirty="0"/>
          </a:p>
        </p:txBody>
      </p:sp>
      <p:pic>
        <p:nvPicPr>
          <p:cNvPr id="4" name="image6.png">
            <a:extLst>
              <a:ext uri="{FF2B5EF4-FFF2-40B4-BE49-F238E27FC236}">
                <a16:creationId xmlns:a16="http://schemas.microsoft.com/office/drawing/2014/main" id="{D6E02E01-63DD-BA09-406A-012A91FD84E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97590" y="390896"/>
            <a:ext cx="2072005" cy="835660"/>
          </a:xfrm>
          <a:prstGeom prst="rect">
            <a:avLst/>
          </a:prstGeom>
          <a:ln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F43E49-9409-2D9F-AA82-4BE73A277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699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"/>
          <p:cNvSpPr txBox="1">
            <a:spLocks noGrp="1"/>
          </p:cNvSpPr>
          <p:nvPr>
            <p:ph type="title"/>
          </p:nvPr>
        </p:nvSpPr>
        <p:spPr>
          <a:xfrm>
            <a:off x="838200" y="17860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dirty="0"/>
              <a:t>CONTENTS</a:t>
            </a:r>
            <a:endParaRPr dirty="0"/>
          </a:p>
        </p:txBody>
      </p:sp>
      <p:sp>
        <p:nvSpPr>
          <p:cNvPr id="78" name="Google Shape;78;p2"/>
          <p:cNvSpPr txBox="1">
            <a:spLocks noGrp="1"/>
          </p:cNvSpPr>
          <p:nvPr>
            <p:ph idx="1"/>
          </p:nvPr>
        </p:nvSpPr>
        <p:spPr>
          <a:xfrm>
            <a:off x="838200" y="2555749"/>
            <a:ext cx="10515600" cy="2930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22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DESCRIPTION</a:t>
            </a: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FLOWCHART</a:t>
            </a: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</a:t>
            </a: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AND CHALLANGES</a:t>
            </a: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 </a:t>
            </a: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6CF8C040-8FF7-B67D-4D63-8B052E94F6E1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97590" y="390896"/>
            <a:ext cx="2072005" cy="835660"/>
          </a:xfrm>
          <a:prstGeom prst="rect">
            <a:avLst/>
          </a:prstGeom>
          <a:ln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2933E0-8B4A-4C0A-55B7-9F77B555C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dirty="0"/>
              <a:t>INTRODUCTION</a:t>
            </a:r>
            <a:endParaRPr dirty="0"/>
          </a:p>
        </p:txBody>
      </p:sp>
      <p:sp>
        <p:nvSpPr>
          <p:cNvPr id="84" name="Google Shape;84;p6"/>
          <p:cNvSpPr txBox="1">
            <a:spLocks noGrp="1"/>
          </p:cNvSpPr>
          <p:nvPr>
            <p:ph idx="1"/>
          </p:nvPr>
        </p:nvSpPr>
        <p:spPr>
          <a:xfrm>
            <a:off x="838200" y="2015425"/>
            <a:ext cx="10515600" cy="41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66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IN" sz="23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Drowsy driving a combination of sleepiness and driving or driving while fatigued, result from underlying causes:</a:t>
            </a:r>
            <a:endParaRPr sz="23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3000"/>
              <a:buChar char="○"/>
            </a:pPr>
            <a:r>
              <a:rPr lang="en-IN" sz="21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Sleep deprivation</a:t>
            </a:r>
            <a:endParaRPr sz="21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3000"/>
              <a:buChar char="○"/>
            </a:pPr>
            <a:r>
              <a:rPr lang="en-IN" sz="21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Changes in circadian rhythm due to shift work, medications and sedatives.</a:t>
            </a:r>
            <a:endParaRPr sz="21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3000"/>
              <a:buChar char="○"/>
            </a:pPr>
            <a:r>
              <a:rPr lang="en-IN" sz="21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Consumption of alcohol.</a:t>
            </a:r>
            <a:endParaRPr sz="23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266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400"/>
              <a:buChar char="●"/>
            </a:pPr>
            <a:r>
              <a:rPr lang="en-IN" sz="23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year, there is an increase in road accidents involving cars particularly on highways in India. Drowsiness and fatigue conditions are one of the prime factors contributing to road accidents. </a:t>
            </a:r>
          </a:p>
          <a:p>
            <a:pPr marL="228600" lvl="0" indent="-266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400"/>
              <a:buChar char="●"/>
            </a:pPr>
            <a:r>
              <a:rPr lang="en-US" sz="23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main idea behind this project is to develop a non-intrusive system which can detect fatigue and can issue a timely warning or apply brakes incase the drivers doesn’t respond to the warnings.</a:t>
            </a:r>
            <a:endParaRPr sz="23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 sz="1800" dirty="0">
              <a:solidFill>
                <a:schemeClr val="dk1"/>
              </a:solidFill>
            </a:endParaRP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1BFA41B0-C5AF-00B5-51DE-F889C988D98D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97590" y="390896"/>
            <a:ext cx="2072005" cy="835660"/>
          </a:xfrm>
          <a:prstGeom prst="rect">
            <a:avLst/>
          </a:prstGeom>
          <a:ln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8BF3F9-9679-E117-ACDC-7D2FA2A3C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/>
          <p:cNvSpPr txBox="1">
            <a:spLocks noGrp="1"/>
          </p:cNvSpPr>
          <p:nvPr>
            <p:ph type="title"/>
          </p:nvPr>
        </p:nvSpPr>
        <p:spPr>
          <a:xfrm>
            <a:off x="3266573" y="1425019"/>
            <a:ext cx="565885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dirty="0"/>
              <a:t>LITERATURE SURVEY</a:t>
            </a:r>
          </a:p>
        </p:txBody>
      </p:sp>
      <p:sp>
        <p:nvSpPr>
          <p:cNvPr id="104" name="Google Shape;104;p8"/>
          <p:cNvSpPr txBox="1">
            <a:spLocks noGrp="1"/>
          </p:cNvSpPr>
          <p:nvPr>
            <p:ph idx="1"/>
          </p:nvPr>
        </p:nvSpPr>
        <p:spPr>
          <a:xfrm>
            <a:off x="731921" y="2976303"/>
            <a:ext cx="10728158" cy="2747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457200" lvl="0" indent="-4000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r>
              <a:rPr lang="en-IN" sz="2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Fatigue leads to approximately 40% of crashes, causing both fatalities and injuries. In 2020 there were 131 Thousand reports of car crashes due to fatigue.</a:t>
            </a:r>
          </a:p>
          <a:p>
            <a:pPr marL="457200" indent="-400050">
              <a:buSzPts val="2700"/>
              <a:buFont typeface="Arial" panose="020B0604020202020204" pitchFamily="34" charset="0"/>
              <a:buChar char="●"/>
            </a:pPr>
            <a:r>
              <a:rPr lang="en-IN" sz="2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Several commercial products have been implemented to counter drowsy driving.</a:t>
            </a:r>
          </a:p>
          <a:p>
            <a:pPr marL="457200" lvl="0" indent="-4000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r>
              <a:rPr lang="en-IN" sz="2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methods of detecting drowsiness.</a:t>
            </a:r>
          </a:p>
          <a:p>
            <a:pPr marL="457200" lvl="0" indent="-4000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r>
              <a:rPr lang="en-IN" sz="2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Practical systems such as </a:t>
            </a:r>
            <a:r>
              <a:rPr lang="en-IN" sz="2600" dirty="0" err="1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Drowsi</a:t>
            </a:r>
            <a:r>
              <a:rPr lang="en-IN" sz="2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-Cam developed at IIT, </a:t>
            </a:r>
            <a:r>
              <a:rPr lang="en-IN" sz="2600" dirty="0" err="1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DriveAlert</a:t>
            </a:r>
            <a:r>
              <a:rPr lang="en-IN" sz="2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by </a:t>
            </a:r>
            <a:r>
              <a:rPr lang="en-IN" sz="2600" dirty="0" err="1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DriveRisk</a:t>
            </a:r>
            <a:r>
              <a:rPr lang="en-IN" sz="2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currently in use for detection of drowsiness of driver.</a:t>
            </a:r>
            <a:endParaRPr lang="en-IN" sz="2600" dirty="0">
              <a:solidFill>
                <a:schemeClr val="dk1"/>
              </a:solidFill>
            </a:endParaRPr>
          </a:p>
          <a:p>
            <a:pPr marL="457200" lvl="0" indent="-4000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endParaRPr lang="en-IN" sz="2600" dirty="0">
              <a:solidFill>
                <a:schemeClr val="dk1"/>
              </a:solidFill>
            </a:endParaRPr>
          </a:p>
          <a:p>
            <a:pPr marL="457200" lvl="0" indent="-4000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endParaRPr lang="en-IN" sz="2600" dirty="0">
              <a:solidFill>
                <a:schemeClr val="dk1"/>
              </a:solidFill>
            </a:endParaRPr>
          </a:p>
          <a:p>
            <a:pPr marL="457200" lvl="0" indent="-4000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endParaRPr lang="en-IN" sz="2600" dirty="0">
              <a:solidFill>
                <a:schemeClr val="dk1"/>
              </a:solidFill>
            </a:endParaRPr>
          </a:p>
          <a:p>
            <a:pPr marL="457200" lvl="0" indent="-4000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endParaRPr lang="en-IN" sz="2600" dirty="0">
              <a:solidFill>
                <a:schemeClr val="dk1"/>
              </a:solidFill>
            </a:endParaRPr>
          </a:p>
          <a:p>
            <a:pPr marL="457200" lvl="0" indent="-4000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endParaRPr sz="2600" dirty="0">
              <a:solidFill>
                <a:schemeClr val="dk1"/>
              </a:solidFill>
            </a:endParaRP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7377ED5D-F452-24D4-0B5C-3C78F33BAF58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97590" y="390896"/>
            <a:ext cx="2072005" cy="835660"/>
          </a:xfrm>
          <a:prstGeom prst="rect">
            <a:avLst/>
          </a:prstGeom>
          <a:ln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A6471F-7DCE-FAF7-2932-92725702B8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1FF3E-9FA2-1FC8-88AC-B38E0890D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0824" y="1790216"/>
            <a:ext cx="3913239" cy="1081935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SYSTEM DESCRIPTION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A62553-B550-D500-4497-407BBBAD5F9D}"/>
              </a:ext>
            </a:extLst>
          </p:cNvPr>
          <p:cNvSpPr txBox="1"/>
          <p:nvPr/>
        </p:nvSpPr>
        <p:spPr>
          <a:xfrm>
            <a:off x="7033285" y="3071786"/>
            <a:ext cx="5181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components used in our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components used in our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we sleeted 40 km/hr as our threshold 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we choose Python over MATLAB.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of face detection algorithm</a:t>
            </a:r>
          </a:p>
          <a:p>
            <a:endParaRPr lang="en-IN" dirty="0"/>
          </a:p>
        </p:txBody>
      </p:sp>
      <p:pic>
        <p:nvPicPr>
          <p:cNvPr id="3" name="image6.png">
            <a:extLst>
              <a:ext uri="{FF2B5EF4-FFF2-40B4-BE49-F238E27FC236}">
                <a16:creationId xmlns:a16="http://schemas.microsoft.com/office/drawing/2014/main" id="{09D58A06-6A6D-AC30-9AC9-2CDEEFAF7FDD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97590" y="390896"/>
            <a:ext cx="1885171" cy="700485"/>
          </a:xfrm>
          <a:prstGeom prst="rect">
            <a:avLst/>
          </a:prstGeom>
          <a:ln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76FCB8-5D63-CB4A-086E-98E04D5A6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3B42F6-2955-D40F-7583-9704902D6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9382"/>
            <a:ext cx="7033285" cy="529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850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25553B7-3706-74EE-1D6C-896A71C79B13}"/>
              </a:ext>
            </a:extLst>
          </p:cNvPr>
          <p:cNvSpPr txBox="1">
            <a:spLocks/>
          </p:cNvSpPr>
          <p:nvPr/>
        </p:nvSpPr>
        <p:spPr>
          <a:xfrm>
            <a:off x="4131359" y="480129"/>
            <a:ext cx="3929281" cy="7225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400" dirty="0"/>
              <a:t>FLOWCHART</a:t>
            </a:r>
          </a:p>
        </p:txBody>
      </p:sp>
      <p:pic>
        <p:nvPicPr>
          <p:cNvPr id="5" name="image6.png">
            <a:extLst>
              <a:ext uri="{FF2B5EF4-FFF2-40B4-BE49-F238E27FC236}">
                <a16:creationId xmlns:a16="http://schemas.microsoft.com/office/drawing/2014/main" id="{F0F0E709-11A3-6D05-3D4C-3BD2CD8F4B78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97590" y="390896"/>
            <a:ext cx="1885171" cy="700485"/>
          </a:xfrm>
          <a:prstGeom prst="rect">
            <a:avLst/>
          </a:prstGeom>
          <a:ln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0DDC6D-354F-0FF8-3895-83EFE1144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D5D59F-4F40-3717-9764-6386872EE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96" y="1590582"/>
            <a:ext cx="4295775" cy="49625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395F5BF-1D6C-4FD6-F778-F27482C28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7802" y="1736240"/>
            <a:ext cx="6296555" cy="482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472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E2D12-A2A8-D47D-19C1-095260F8D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4007" y="442939"/>
            <a:ext cx="5763985" cy="1325563"/>
          </a:xfrm>
        </p:spPr>
        <p:txBody>
          <a:bodyPr/>
          <a:lstStyle/>
          <a:p>
            <a:r>
              <a:rPr lang="en-US" dirty="0"/>
              <a:t>EXPERIMENTAL SETUP</a:t>
            </a:r>
            <a:endParaRPr lang="en-IN" dirty="0"/>
          </a:p>
        </p:txBody>
      </p:sp>
      <p:pic>
        <p:nvPicPr>
          <p:cNvPr id="18" name="image6.png">
            <a:extLst>
              <a:ext uri="{FF2B5EF4-FFF2-40B4-BE49-F238E27FC236}">
                <a16:creationId xmlns:a16="http://schemas.microsoft.com/office/drawing/2014/main" id="{7EAD4CD1-34E1-6542-EE5B-B8254EBA927B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97590" y="390896"/>
            <a:ext cx="2072005" cy="835660"/>
          </a:xfrm>
          <a:prstGeom prst="rect">
            <a:avLst/>
          </a:prstGeom>
          <a:ln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C05D431-A0F1-59DA-A9D5-0C1BA9DFD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E9035D-4EF0-7C38-DD90-10FB9655437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32" t="8007" r="1328"/>
          <a:stretch/>
        </p:blipFill>
        <p:spPr bwMode="auto">
          <a:xfrm rot="5400000">
            <a:off x="501522" y="1964182"/>
            <a:ext cx="4965587" cy="45243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1A6F66-DC44-35BE-7FE0-7381E225C78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14" t="5166" r="19442" b="10477"/>
          <a:stretch/>
        </p:blipFill>
        <p:spPr bwMode="auto">
          <a:xfrm rot="5400000">
            <a:off x="6780523" y="1929548"/>
            <a:ext cx="4081574" cy="46477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93106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108FA-D46E-E4FA-6C38-99DD65AB1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8574" y="195330"/>
            <a:ext cx="2554849" cy="1325563"/>
          </a:xfrm>
        </p:spPr>
        <p:txBody>
          <a:bodyPr/>
          <a:lstStyle/>
          <a:p>
            <a:r>
              <a:rPr lang="en-US" dirty="0"/>
              <a:t>WORKING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41ECBA-4884-7E44-B227-84C0FB4F5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49" y="1916423"/>
            <a:ext cx="573405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C2646C-3B3A-0E23-6233-CCFC4F560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4136" y="2449582"/>
            <a:ext cx="2122509" cy="106669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261910-4B15-3B70-055D-2CFF07D3A67C}"/>
              </a:ext>
            </a:extLst>
          </p:cNvPr>
          <p:cNvSpPr txBox="1"/>
          <p:nvPr/>
        </p:nvSpPr>
        <p:spPr>
          <a:xfrm>
            <a:off x="1673548" y="1466881"/>
            <a:ext cx="325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speed is below 40 km/hrs.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7FD103-AC1C-55B3-7214-BC7991422D6C}"/>
              </a:ext>
            </a:extLst>
          </p:cNvPr>
          <p:cNvSpPr txBox="1"/>
          <p:nvPr/>
        </p:nvSpPr>
        <p:spPr>
          <a:xfrm>
            <a:off x="6781070" y="1860364"/>
            <a:ext cx="5273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speed is above 40 km/hrs. and face is not found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30B7CB-1237-AE9D-AE48-3F7EC9EEEC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752" y="3574411"/>
            <a:ext cx="4763943" cy="309418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18CC0DE-AE2E-F1E4-A5D9-BD918C58A070}"/>
              </a:ext>
            </a:extLst>
          </p:cNvPr>
          <p:cNvSpPr txBox="1"/>
          <p:nvPr/>
        </p:nvSpPr>
        <p:spPr>
          <a:xfrm>
            <a:off x="1808199" y="3205079"/>
            <a:ext cx="2985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drowsiness is detected.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046F4D-BD3C-045C-B9EB-68C7149478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5571" y="4716294"/>
            <a:ext cx="2799640" cy="81042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FAB3D1-ECB5-AEBB-D1A0-BAEDA80B9549}"/>
              </a:ext>
            </a:extLst>
          </p:cNvPr>
          <p:cNvSpPr txBox="1"/>
          <p:nvPr/>
        </p:nvSpPr>
        <p:spPr>
          <a:xfrm>
            <a:off x="6863561" y="4127076"/>
            <a:ext cx="5108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driver doesn’t wake up to the sound of buzzer</a:t>
            </a:r>
          </a:p>
        </p:txBody>
      </p:sp>
      <p:pic>
        <p:nvPicPr>
          <p:cNvPr id="12" name="image6.png">
            <a:extLst>
              <a:ext uri="{FF2B5EF4-FFF2-40B4-BE49-F238E27FC236}">
                <a16:creationId xmlns:a16="http://schemas.microsoft.com/office/drawing/2014/main" id="{CE704429-6C83-DABC-884B-B6B992588247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297590" y="390896"/>
            <a:ext cx="1885171" cy="700485"/>
          </a:xfrm>
          <a:prstGeom prst="rect">
            <a:avLst/>
          </a:prstGeom>
          <a:ln/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1FE110-38BB-48F0-5F15-F141FDCBC7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403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CF9B6-BD59-E2EA-0BE8-E2D9F0C07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2905" y="2103437"/>
            <a:ext cx="2720604" cy="1325563"/>
          </a:xfrm>
        </p:spPr>
        <p:txBody>
          <a:bodyPr/>
          <a:lstStyle/>
          <a:p>
            <a:r>
              <a:rPr lang="en-US" dirty="0"/>
              <a:t>WORKING</a:t>
            </a:r>
          </a:p>
        </p:txBody>
      </p:sp>
      <p:pic>
        <p:nvPicPr>
          <p:cNvPr id="4" name="WhatsApp Video 2023-04-11 at 13.16.53">
            <a:hlinkClick r:id="" action="ppaction://media"/>
            <a:extLst>
              <a:ext uri="{FF2B5EF4-FFF2-40B4-BE49-F238E27FC236}">
                <a16:creationId xmlns:a16="http://schemas.microsoft.com/office/drawing/2014/main" id="{AB47CC22-69C0-55D8-F6ED-8CA09807B8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1561" y="1273559"/>
            <a:ext cx="2931950" cy="53308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CE7D38-F07B-C9D6-9DB4-2219A21037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69571" y="92186"/>
            <a:ext cx="1484786" cy="1498396"/>
          </a:xfrm>
          <a:prstGeom prst="rect">
            <a:avLst/>
          </a:prstGeom>
        </p:spPr>
      </p:pic>
      <p:pic>
        <p:nvPicPr>
          <p:cNvPr id="6" name="image6.png">
            <a:extLst>
              <a:ext uri="{FF2B5EF4-FFF2-40B4-BE49-F238E27FC236}">
                <a16:creationId xmlns:a16="http://schemas.microsoft.com/office/drawing/2014/main" id="{2A3119AA-DC7F-261B-223C-E2759D5A731A}"/>
              </a:ext>
            </a:extLst>
          </p:cNvPr>
          <p:cNvPicPr/>
          <p:nvPr/>
        </p:nvPicPr>
        <p:blipFill>
          <a:blip r:embed="rId8"/>
          <a:srcRect/>
          <a:stretch>
            <a:fillRect/>
          </a:stretch>
        </p:blipFill>
        <p:spPr>
          <a:xfrm>
            <a:off x="297590" y="390896"/>
            <a:ext cx="1885171" cy="700485"/>
          </a:xfrm>
          <a:prstGeom prst="rect">
            <a:avLst/>
          </a:prstGeom>
          <a:ln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C79668-A99B-5C06-F9FE-9A5E81BB426D}"/>
              </a:ext>
            </a:extLst>
          </p:cNvPr>
          <p:cNvSpPr txBox="1"/>
          <p:nvPr/>
        </p:nvSpPr>
        <p:spPr>
          <a:xfrm>
            <a:off x="8228696" y="3341690"/>
            <a:ext cx="37839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Accuracy of drowsiness 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Key findings and insights</a:t>
            </a:r>
          </a:p>
        </p:txBody>
      </p:sp>
      <p:pic>
        <p:nvPicPr>
          <p:cNvPr id="3" name="WhatsApp Video 2023-04-23 at 17.13.42">
            <a:hlinkClick r:id="" action="ppaction://media"/>
            <a:extLst>
              <a:ext uri="{FF2B5EF4-FFF2-40B4-BE49-F238E27FC236}">
                <a16:creationId xmlns:a16="http://schemas.microsoft.com/office/drawing/2014/main" id="{3CD15C96-93CF-2751-3421-9F2B5EC0BCD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926377" y="1273559"/>
            <a:ext cx="3017094" cy="533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1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</TotalTime>
  <Words>818</Words>
  <Application>Microsoft Office PowerPoint</Application>
  <PresentationFormat>Widescreen</PresentationFormat>
  <Paragraphs>76</Paragraphs>
  <Slides>12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 Light</vt:lpstr>
      <vt:lpstr>Times New Roman</vt:lpstr>
      <vt:lpstr>Calibri</vt:lpstr>
      <vt:lpstr>Office Theme</vt:lpstr>
      <vt:lpstr>DROWSINESS DETECTION SYSTEM</vt:lpstr>
      <vt:lpstr>CONTENTS</vt:lpstr>
      <vt:lpstr>INTRODUCTION</vt:lpstr>
      <vt:lpstr>LITERATURE SURVEY</vt:lpstr>
      <vt:lpstr>SYSTEM DESCRIPTION</vt:lpstr>
      <vt:lpstr>PowerPoint Presentation</vt:lpstr>
      <vt:lpstr>EXPERIMENTAL SETUP</vt:lpstr>
      <vt:lpstr>WORKING</vt:lpstr>
      <vt:lpstr>WORKING</vt:lpstr>
      <vt:lpstr>LIMITATIONS AND CHALLANGES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DROWSINESS DETECTION SYSTEM</dc:title>
  <dc:creator>darshan desai</dc:creator>
  <cp:lastModifiedBy>Rohit Barhate</cp:lastModifiedBy>
  <cp:revision>17</cp:revision>
  <dcterms:created xsi:type="dcterms:W3CDTF">2022-09-18T12:25:12Z</dcterms:created>
  <dcterms:modified xsi:type="dcterms:W3CDTF">2023-04-27T15:40:54Z</dcterms:modified>
</cp:coreProperties>
</file>